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95" r:id="rId3"/>
    <p:sldId id="271" r:id="rId4"/>
    <p:sldId id="273" r:id="rId5"/>
    <p:sldId id="275" r:id="rId6"/>
    <p:sldId id="276" r:id="rId7"/>
    <p:sldId id="296" r:id="rId8"/>
    <p:sldId id="288" r:id="rId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00"/>
    <a:srgbClr val="9FAEE5"/>
    <a:srgbClr val="ADC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75583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5B18-7A2D-4682-AB42-51E108B415CF}" type="datetimeFigureOut">
              <a:rPr lang="en-GB" smtClean="0"/>
              <a:t>17/12/2021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7CFC5-79D4-4711-A81B-04DDDD4200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71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F7858-B4F7-4B7F-9A3F-DE3E3BF3D33E}" type="datetimeFigureOut">
              <a:rPr lang="en-GB" smtClean="0"/>
              <a:t>17/12/2021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8CEE-10BE-4964-8D1D-39C11D694B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2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BA90A5-5962-41AD-B8A7-F0164E50B49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173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5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12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11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48CEE-10BE-4964-8D1D-39C11D694B8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46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21556"/>
            <a:ext cx="9144000" cy="903085"/>
          </a:xfrm>
        </p:spPr>
        <p:txBody>
          <a:bodyPr anchor="b">
            <a:normAutofit/>
          </a:bodyPr>
          <a:lstStyle>
            <a:lvl1pPr algn="ctr">
              <a:defRPr sz="5000"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 rot="5400000">
            <a:off x="1622972" y="-1622972"/>
            <a:ext cx="3733175" cy="6979119"/>
            <a:chOff x="1078534" y="1042968"/>
            <a:chExt cx="23584" cy="43434"/>
          </a:xfrm>
        </p:grpSpPr>
        <p:sp>
          <p:nvSpPr>
            <p:cNvPr id="9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0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1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A41F63C-3006-434F-9D60-94331D459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964" y="5625084"/>
            <a:ext cx="57576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920621"/>
            <a:ext cx="10515600" cy="3676650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solidFill>
                  <a:srgbClr val="003399"/>
                </a:solidFill>
                <a:latin typeface="+mn-lt"/>
              </a:defRPr>
            </a:lvl2pPr>
            <a:lvl3pPr>
              <a:defRPr>
                <a:solidFill>
                  <a:srgbClr val="003399"/>
                </a:solidFill>
                <a:latin typeface="+mn-lt"/>
              </a:defRPr>
            </a:lvl3pPr>
            <a:lvl4pPr>
              <a:defRPr>
                <a:solidFill>
                  <a:srgbClr val="003399"/>
                </a:solidFill>
                <a:latin typeface="+mn-lt"/>
              </a:defRPr>
            </a:lvl4pPr>
            <a:lvl5pPr>
              <a:defRPr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 rot="10800000">
            <a:off x="9799660" y="0"/>
            <a:ext cx="2392340" cy="3293927"/>
            <a:chOff x="1078534" y="1042968"/>
            <a:chExt cx="23584" cy="43434"/>
          </a:xfrm>
        </p:grpSpPr>
        <p:sp>
          <p:nvSpPr>
            <p:cNvPr id="8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9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0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069F3ED-0038-4045-B611-4462E7365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40" y="5656503"/>
            <a:ext cx="57576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75A-8DCC-4C29-B4FE-79767120A70C}" type="datetimeFigureOut">
              <a:rPr lang="en-GB" smtClean="0"/>
              <a:t>17/12/2021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2613-E1E9-48F0-B4B9-639AE5E60F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0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09763" y="288925"/>
            <a:ext cx="9464675" cy="706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sz="3600" b="1" dirty="0">
              <a:solidFill>
                <a:srgbClr val="9FAE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0539C-AE02-D747-AA42-953AA030FE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253" y="0"/>
            <a:ext cx="4908747" cy="349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8590" y="2901171"/>
            <a:ext cx="9914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confidence </a:t>
            </a:r>
          </a:p>
          <a:p>
            <a:pPr algn="ctr"/>
            <a:r>
              <a:rPr lang="en-GB" sz="4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boost your entrepreneurial project!</a:t>
            </a:r>
          </a:p>
        </p:txBody>
      </p:sp>
    </p:spTree>
    <p:extLst>
      <p:ext uri="{BB962C8B-B14F-4D97-AF65-F5344CB8AC3E}">
        <p14:creationId xmlns:p14="http://schemas.microsoft.com/office/powerpoint/2010/main" val="341275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7995" y="270878"/>
            <a:ext cx="93188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dirty="0">
                <a:solidFill>
                  <a:srgbClr val="003399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Training objectives</a:t>
            </a:r>
          </a:p>
          <a:p>
            <a:pPr>
              <a:spcAft>
                <a:spcPts val="0"/>
              </a:spcAft>
            </a:pPr>
            <a:endParaRPr lang="fr-FR" sz="3200" b="1" u="sng" dirty="0">
              <a:solidFill>
                <a:srgbClr val="003399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b="1" dirty="0">
                <a:solidFill>
                  <a:schemeClr val="bg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Objective 1</a:t>
            </a:r>
            <a:r>
              <a:rPr lang="fr-FR" sz="2400" dirty="0">
                <a:solidFill>
                  <a:schemeClr val="bg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:</a:t>
            </a:r>
            <a:r>
              <a:rPr lang="fr-FR" sz="2400" dirty="0">
                <a:solidFill>
                  <a:srgbClr val="003399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3399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To identify what is self-confidence:</a:t>
            </a:r>
            <a:endParaRPr lang="fr-FR" sz="2400" dirty="0">
              <a:solidFill>
                <a:srgbClr val="003399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Identify what represents self-confidence </a:t>
            </a:r>
          </a:p>
          <a:p>
            <a:pPr marL="914400" lvl="1" indent="-457200">
              <a:buFont typeface="Arial"/>
              <a:buChar char="•"/>
            </a:pPr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Define the concept of and levels of self-confidence</a:t>
            </a:r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</a:rPr>
              <a:t> 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endParaRPr lang="fr-FR" sz="2000" dirty="0">
              <a:latin typeface="Arial" panose="020B0604020202020204" pitchFamily="34" charset="0"/>
              <a:ea typeface="Lucida Sans Unicode" panose="020B0602030504020204" pitchFamily="34" charset="0"/>
            </a:endParaRPr>
          </a:p>
          <a:p>
            <a:r>
              <a:rPr lang="fr-FR" sz="2400" b="1" dirty="0">
                <a:solidFill>
                  <a:schemeClr val="bg2"/>
                </a:solidFill>
                <a:latin typeface="Arial" panose="020B0604020202020204" pitchFamily="34" charset="0"/>
                <a:ea typeface="Lucida Sans Unicode" panose="020B0602030504020204" pitchFamily="34" charset="0"/>
              </a:rPr>
              <a:t>Objective 2: </a:t>
            </a:r>
            <a:r>
              <a:rPr lang="fr-FR" sz="2400" b="1" dirty="0">
                <a:solidFill>
                  <a:schemeClr val="tx2"/>
                </a:solidFill>
                <a:latin typeface="Arial" panose="020B0604020202020204" pitchFamily="34" charset="0"/>
                <a:ea typeface="Lucida Sans Unicode" panose="020B0602030504020204" pitchFamily="34" charset="0"/>
              </a:rPr>
              <a:t>Identify your skills, talents, networks... but also what is hindering you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</a:rPr>
              <a:t>Make the link between self-confidence and your project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</a:rPr>
              <a:t>Identify your obstacles and define the impact of these on the project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</a:rPr>
              <a:t>Build your portfolio of personal and 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</a:rPr>
              <a:t>Develop a toolbox and identify resource persons/networks to build your self-confidence.</a:t>
            </a:r>
          </a:p>
          <a:p>
            <a:endParaRPr lang="fr-FR" sz="2400" u="sng" dirty="0">
              <a:latin typeface="Arial" panose="020B0604020202020204" pitchFamily="34" charset="0"/>
              <a:ea typeface="Lucida Sans Unicode" panose="020B0602030504020204" pitchFamily="34" charset="0"/>
            </a:endParaRPr>
          </a:p>
          <a:p>
            <a:r>
              <a:rPr lang="fr-FR" sz="2400" b="1" dirty="0">
                <a:solidFill>
                  <a:schemeClr val="bg2"/>
                </a:solidFill>
                <a:latin typeface="Arial" panose="020B0604020202020204" pitchFamily="34" charset="0"/>
                <a:ea typeface="Lucida Sans Unicode" panose="020B0602030504020204" pitchFamily="34" charset="0"/>
              </a:rPr>
              <a:t> Objective 3: </a:t>
            </a:r>
            <a:r>
              <a:rPr lang="fr-FR" sz="2400" b="1" dirty="0">
                <a:solidFill>
                  <a:schemeClr val="tx2"/>
                </a:solidFill>
                <a:latin typeface="Arial" panose="020B0604020202020204" pitchFamily="34" charset="0"/>
                <a:ea typeface="Lucida Sans Unicode" panose="020B0602030504020204" pitchFamily="34" charset="0"/>
              </a:rPr>
              <a:t>Gain confidence!</a:t>
            </a:r>
            <a:endParaRPr lang="en-GB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7079"/>
            <a:ext cx="9621033" cy="5208104"/>
          </a:xfrm>
        </p:spPr>
        <p:txBody>
          <a:bodyPr>
            <a:normAutofit/>
          </a:bodyPr>
          <a:lstStyle/>
          <a:p>
            <a:pPr marL="0">
              <a:spcAft>
                <a:spcPts val="0"/>
              </a:spcAft>
            </a:pPr>
            <a:r>
              <a:rPr lang="fr-FR" sz="2400" b="1" dirty="0">
                <a:solidFill>
                  <a:schemeClr val="bg2"/>
                </a:solidFill>
                <a:latin typeface="Arial" panose="020B0604020202020204" pitchFamily="34" charset="0"/>
                <a:ea typeface="Lucida Sans Unicode" panose="020B0602030504020204" pitchFamily="34" charset="0"/>
              </a:rPr>
              <a:t>Objective 2: </a:t>
            </a:r>
            <a:r>
              <a:rPr lang="fr-FR" sz="2400" b="1" dirty="0">
                <a:latin typeface="Arial" panose="020B0604020202020204" pitchFamily="34" charset="0"/>
                <a:ea typeface="Lucida Sans Unicode" panose="020B0602030504020204" pitchFamily="34" charset="0"/>
              </a:rPr>
              <a:t>Identify your skills, talents, networks... but also what is hindering yo</a:t>
            </a:r>
            <a:r>
              <a:rPr lang="fr-FR" sz="2400" dirty="0">
                <a:latin typeface="Arial" panose="020B0604020202020204" pitchFamily="34" charset="0"/>
                <a:ea typeface="Lucida Sans Unicode" panose="020B0602030504020204" pitchFamily="34" charset="0"/>
              </a:rPr>
              <a:t>u</a:t>
            </a:r>
          </a:p>
          <a:p>
            <a:pPr marL="0">
              <a:spcAft>
                <a:spcPts val="0"/>
              </a:spcAft>
            </a:pPr>
            <a:endParaRPr lang="fr-FR" sz="2400" dirty="0">
              <a:latin typeface="Arial" panose="020B0604020202020204" pitchFamily="34" charset="0"/>
              <a:ea typeface="Lucida Sans Unicode" panose="020B0602030504020204" pitchFamily="34" charset="0"/>
            </a:endParaRPr>
          </a:p>
          <a:p>
            <a:pPr lvl="1"/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</a:rPr>
              <a:t>Make the link between self-confidence and your project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</a:rPr>
              <a:t>Identify your obstacles and define the impact of these on the project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</a:rPr>
              <a:t>Build your portfolio of personal and professional skills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ea typeface="Lucida Sans Unicode" panose="020B0602030504020204" pitchFamily="34" charset="0"/>
              </a:rPr>
              <a:t>Develop a toolbox and identify resource persons/networks to build your self-confidence.</a:t>
            </a:r>
          </a:p>
          <a:p>
            <a:pPr marL="0">
              <a:spcAft>
                <a:spcPts val="0"/>
              </a:spcAft>
            </a:pPr>
            <a:endParaRPr lang="fr-FR" sz="2400" u="sng" dirty="0">
              <a:latin typeface="Arial" panose="020B0604020202020204" pitchFamily="34" charset="0"/>
              <a:ea typeface="Lucida Sans Unicode" panose="020B0602030504020204" pitchFamily="34" charset="0"/>
            </a:endParaRPr>
          </a:p>
          <a:p>
            <a:pPr marL="0">
              <a:spcAft>
                <a:spcPts val="0"/>
              </a:spcAft>
            </a:pPr>
            <a:r>
              <a:rPr lang="fr-FR" sz="2400" b="1" dirty="0">
                <a:solidFill>
                  <a:schemeClr val="bg2"/>
                </a:solidFill>
                <a:latin typeface="Arial" panose="020B0604020202020204" pitchFamily="34" charset="0"/>
                <a:ea typeface="Lucida Sans Unicode" panose="020B0602030504020204" pitchFamily="34" charset="0"/>
              </a:rPr>
              <a:t> Objective 3: </a:t>
            </a:r>
            <a:r>
              <a:rPr lang="fr-FR" sz="2400" b="1" dirty="0">
                <a:latin typeface="Arial" panose="020B0604020202020204" pitchFamily="34" charset="0"/>
                <a:ea typeface="Lucida Sans Unicode" panose="020B0602030504020204" pitchFamily="34" charset="0"/>
              </a:rPr>
              <a:t>Gain confidence!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AD6594-B66E-DF42-92D3-B00C6464BD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945" y="3081131"/>
            <a:ext cx="3614437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38073-DA87-44E4-B83A-17CD8E1D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Calibri" panose="020F0502020204030204" pitchFamily="34" charset="0"/>
                <a:ea typeface="Lucida Sans Unicode" panose="020B0602030504020204" pitchFamily="34" charset="0"/>
              </a:rPr>
              <a:t>Skills to be acquired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30D0C-1801-764C-AB04-22E310281A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03" y="2885422"/>
            <a:ext cx="5002023" cy="280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4F6163-6B3D-480F-A7E9-C700BF81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59"/>
            <a:ext cx="8193066" cy="3909374"/>
          </a:xfrm>
        </p:spPr>
        <p:txBody>
          <a:bodyPr>
            <a:normAutofit/>
          </a:bodyPr>
          <a:lstStyle/>
          <a:p>
            <a:pPr marL="0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Lucida Sans Unicode" panose="020B0602030504020204" pitchFamily="34" charset="0"/>
              </a:rPr>
              <a:t>Assess your self-confidence and get to know yourself better</a:t>
            </a:r>
          </a:p>
          <a:p>
            <a:pPr marL="0">
              <a:spcAft>
                <a:spcPts val="0"/>
              </a:spcAft>
            </a:pPr>
            <a:endParaRPr lang="fr-FR" sz="2400" dirty="0">
              <a:latin typeface="Arial" panose="020B0604020202020204" pitchFamily="34" charset="0"/>
              <a:ea typeface="Lucida Sans Unicode" panose="020B0602030504020204" pitchFamily="34" charset="0"/>
            </a:endParaRPr>
          </a:p>
          <a:p>
            <a:pPr marL="0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Lucida Sans Unicode" panose="020B0602030504020204" pitchFamily="34" charset="0"/>
              </a:rPr>
              <a:t>Identify your transferable and transversal skills for your project</a:t>
            </a:r>
          </a:p>
          <a:p>
            <a:pPr marL="0">
              <a:spcAft>
                <a:spcPts val="0"/>
              </a:spcAft>
            </a:pPr>
            <a:endParaRPr lang="fr-FR" sz="2400" dirty="0">
              <a:latin typeface="Arial" panose="020B0604020202020204" pitchFamily="34" charset="0"/>
              <a:ea typeface="Lucida Sans Unicode" panose="020B0602030504020204" pitchFamily="34" charset="0"/>
            </a:endParaRPr>
          </a:p>
          <a:p>
            <a:pPr marL="0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Lucida Sans Unicode" panose="020B0602030504020204" pitchFamily="34" charset="0"/>
              </a:rPr>
              <a:t>Create a "Self-confidence" toolbox / resource kit to further your project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6286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77364B-A5A1-4822-B0AB-DBBBB413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18" y="935826"/>
            <a:ext cx="9149212" cy="4575625"/>
          </a:xfrm>
        </p:spPr>
        <p:txBody>
          <a:bodyPr>
            <a:noAutofit/>
          </a:bodyPr>
          <a:lstStyle/>
          <a:p>
            <a:r>
              <a:rPr lang="fr-FR" sz="1600" dirty="0"/>
              <a:t>Self-confidence is the ability to demonstrate your ability to perform a task or solve a problem. It also means facing increasingly demanding situations by making informed decisions and expressing opinions effectively.</a:t>
            </a:r>
          </a:p>
          <a:p>
            <a:endParaRPr lang="fr-FR" sz="1600" dirty="0"/>
          </a:p>
          <a:p>
            <a:r>
              <a:rPr lang="fr-FR" sz="1600" dirty="0"/>
              <a:t>A large part of self-confidence is the ability to see yourself as you are. This implies the recognition of the right and real level of who we are and what we bring.</a:t>
            </a:r>
          </a:p>
          <a:p>
            <a:r>
              <a:rPr lang="fr-FR" sz="1600" dirty="0"/>
              <a:t>For example: In the context of business creation, the more we are aware of our level of knowledge and skills, the more self-confidence we need to go further.</a:t>
            </a:r>
          </a:p>
          <a:p>
            <a:endParaRPr lang="fr-FR" sz="1600" dirty="0"/>
          </a:p>
          <a:p>
            <a:r>
              <a:rPr lang="fr-FR" sz="1600" dirty="0"/>
              <a:t>Self-confidence begins with self-knowledge. This involves introspection and an objective look at oneself as much as possible. In our environment, some people can promote and increase our self-confidence, while others, by sending back their own fears, alter it.</a:t>
            </a:r>
          </a:p>
          <a:p>
            <a:endParaRPr lang="fr-FR" sz="1600" dirty="0"/>
          </a:p>
          <a:p>
            <a:r>
              <a:rPr lang="fr-FR" sz="1600" dirty="0"/>
              <a:t>At other times, a situation, the size of a task (starting a business) or a deadline (end of ARE rights) may seem unrealistic or insecure to us, and will make us lose our means.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409157B-231E-4EAA-BB71-0FD26BD0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55" y="0"/>
            <a:ext cx="10131878" cy="831663"/>
          </a:xfrm>
        </p:spPr>
        <p:txBody>
          <a:bodyPr>
            <a:normAutofit fontScale="90000"/>
          </a:bodyPr>
          <a:lstStyle/>
          <a:p>
            <a:br>
              <a:rPr lang="fr-FR" sz="2400" b="1" dirty="0"/>
            </a:br>
            <a:br>
              <a:rPr lang="fr-FR" sz="2400" b="1" dirty="0"/>
            </a:br>
            <a:r>
              <a:rPr lang="fr-FR" sz="3300" b="1" dirty="0"/>
              <a:t>Definition of self-confidence </a:t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0543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77364B-A5A1-4822-B0AB-DBBBB413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92" y="1325563"/>
            <a:ext cx="10515600" cy="36766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409157B-231E-4EAA-BB71-0FD26BD0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-237993"/>
            <a:ext cx="10452848" cy="1062318"/>
          </a:xfrm>
        </p:spPr>
        <p:txBody>
          <a:bodyPr>
            <a:normAutofit/>
          </a:bodyPr>
          <a:lstStyle/>
          <a:p>
            <a:br>
              <a:rPr lang="fr-FR" sz="3000" b="1" dirty="0"/>
            </a:br>
            <a:r>
              <a:rPr lang="en-US" sz="3000" b="1" dirty="0"/>
              <a:t>Have self-confidence</a:t>
            </a:r>
            <a:r>
              <a:rPr lang="mr-IN" sz="3000" b="1" dirty="0"/>
              <a:t>…</a:t>
            </a:r>
            <a:endParaRPr lang="fr-FR" sz="300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85E3594-F1F9-4BDB-8B03-CC97706CF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95704"/>
              </p:ext>
            </p:extLst>
          </p:nvPr>
        </p:nvGraphicFramePr>
        <p:xfrm>
          <a:off x="876821" y="808934"/>
          <a:ext cx="9732724" cy="46639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66362">
                  <a:extLst>
                    <a:ext uri="{9D8B030D-6E8A-4147-A177-3AD203B41FA5}">
                      <a16:colId xmlns:a16="http://schemas.microsoft.com/office/drawing/2014/main" val="46168916"/>
                    </a:ext>
                  </a:extLst>
                </a:gridCol>
                <a:gridCol w="4866362">
                  <a:extLst>
                    <a:ext uri="{9D8B030D-6E8A-4147-A177-3AD203B41FA5}">
                      <a16:colId xmlns:a16="http://schemas.microsoft.com/office/drawing/2014/main" val="1357041368"/>
                    </a:ext>
                  </a:extLst>
                </a:gridCol>
              </a:tblGrid>
              <a:tr h="447699">
                <a:tc>
                  <a:txBody>
                    <a:bodyPr/>
                    <a:lstStyle/>
                    <a:p>
                      <a:r>
                        <a:rPr lang="fr-FR" sz="1800" b="0" dirty="0"/>
                        <a:t>It is: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It's not: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76103"/>
                  </a:ext>
                </a:extLst>
              </a:tr>
              <a:tr h="16253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800" b="0" dirty="0"/>
                        <a:t>Dare to believe in yourself and your project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800" b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fr-FR" sz="1800" b="0" dirty="0"/>
                        <a:t>Act on the basis of expertise and understanding of the 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fr-FR" sz="1800" dirty="0"/>
                        <a:t>Systematically question everything in the face of a difficulty or obstacle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fr-FR" sz="1800" dirty="0"/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fr-FR" sz="1800" dirty="0"/>
                        <a:t>Check everything with a third party before acting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754836"/>
                  </a:ext>
                </a:extLst>
              </a:tr>
              <a:tr h="1103915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fr-FR" sz="1800" b="0" dirty="0"/>
                        <a:t>Defend your ideas despite criticism or opposition from others, while being sensitive to their point of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fr-FR" sz="1800" dirty="0"/>
                        <a:t>Back away or remain silent when someone criticizes their ideas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06931"/>
                  </a:ext>
                </a:extLst>
              </a:tr>
              <a:tr h="772741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fr-FR" sz="1800" b="0" dirty="0"/>
                        <a:t>Understand when it is important to intervene or not during a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fr-FR" sz="1800" dirty="0"/>
                        <a:t>Hold your point of view independently of everything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46639"/>
                  </a:ext>
                </a:extLst>
              </a:tr>
              <a:tr h="714244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fr-FR" sz="1800" b="0" dirty="0"/>
                        <a:t>Understand the importance of listening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fr-FR" sz="1800" dirty="0"/>
                        <a:t>Always have the last word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59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32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49ED-5880-1B48-ABE6-653EE3C3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38" y="-47603"/>
            <a:ext cx="10515600" cy="1325563"/>
          </a:xfrm>
        </p:spPr>
        <p:txBody>
          <a:bodyPr/>
          <a:lstStyle/>
          <a:p>
            <a:r>
              <a:rPr lang="en-US" dirty="0"/>
              <a:t>Some additional elements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3A5F4-6346-8040-A5F4-5170394014FE}"/>
              </a:ext>
            </a:extLst>
          </p:cNvPr>
          <p:cNvSpPr/>
          <p:nvPr/>
        </p:nvSpPr>
        <p:spPr>
          <a:xfrm>
            <a:off x="3094892" y="2803490"/>
            <a:ext cx="5064370" cy="11455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Toolbox to boost self-confidence in difficult times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9EA5D-3AC2-F640-A977-8C6E081F815C}"/>
              </a:ext>
            </a:extLst>
          </p:cNvPr>
          <p:cNvSpPr/>
          <p:nvPr/>
        </p:nvSpPr>
        <p:spPr>
          <a:xfrm>
            <a:off x="2652765" y="1489826"/>
            <a:ext cx="2642716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do things I know how to do to give me confidence.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742B4-9490-FF41-85AA-A6A1D3EA559C}"/>
              </a:ext>
            </a:extLst>
          </p:cNvPr>
          <p:cNvSpPr/>
          <p:nvPr/>
        </p:nvSpPr>
        <p:spPr>
          <a:xfrm>
            <a:off x="4623917" y="2146658"/>
            <a:ext cx="1756786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Having fun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42A31-E5E4-6E43-A591-C2707F86F5BF}"/>
              </a:ext>
            </a:extLst>
          </p:cNvPr>
          <p:cNvSpPr/>
          <p:nvPr/>
        </p:nvSpPr>
        <p:spPr>
          <a:xfrm>
            <a:off x="6615166" y="1489825"/>
            <a:ext cx="1740039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Pampering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4198D-F895-A845-BF8E-5BBB2C2C0A10}"/>
              </a:ext>
            </a:extLst>
          </p:cNvPr>
          <p:cNvSpPr/>
          <p:nvPr/>
        </p:nvSpPr>
        <p:spPr>
          <a:xfrm>
            <a:off x="8355205" y="2402942"/>
            <a:ext cx="1502228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Physical activity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87FE7-254D-4A4B-A236-8C8C50665930}"/>
              </a:ext>
            </a:extLst>
          </p:cNvPr>
          <p:cNvSpPr/>
          <p:nvPr/>
        </p:nvSpPr>
        <p:spPr>
          <a:xfrm>
            <a:off x="8507605" y="3699075"/>
            <a:ext cx="1502228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Outside help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14C53E-444B-0443-9E54-C460E9E9EFB7}"/>
              </a:ext>
            </a:extLst>
          </p:cNvPr>
          <p:cNvSpPr/>
          <p:nvPr/>
        </p:nvSpPr>
        <p:spPr>
          <a:xfrm>
            <a:off x="7328598" y="4411329"/>
            <a:ext cx="2642716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Culinary pleasures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8ED7FF-5E26-024A-B673-C7D62D7BF6B0}"/>
              </a:ext>
            </a:extLst>
          </p:cNvPr>
          <p:cNvSpPr/>
          <p:nvPr/>
        </p:nvSpPr>
        <p:spPr>
          <a:xfrm>
            <a:off x="4386105" y="4762813"/>
            <a:ext cx="2642716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Positive mindset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AC13A1-861C-BE44-AA5D-4625979A72B9}"/>
              </a:ext>
            </a:extLst>
          </p:cNvPr>
          <p:cNvSpPr/>
          <p:nvPr/>
        </p:nvSpPr>
        <p:spPr>
          <a:xfrm>
            <a:off x="3302559" y="4113567"/>
            <a:ext cx="2642716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Artistic/ cultural enjoyment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0531E3-71BB-9341-9F6D-07078A17FD6E}"/>
              </a:ext>
            </a:extLst>
          </p:cNvPr>
          <p:cNvSpPr/>
          <p:nvPr/>
        </p:nvSpPr>
        <p:spPr>
          <a:xfrm>
            <a:off x="360066" y="4368469"/>
            <a:ext cx="1790281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nature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CEC966-C075-4E45-90F4-1A4DEC0614C7}"/>
              </a:ext>
            </a:extLst>
          </p:cNvPr>
          <p:cNvSpPr/>
          <p:nvPr/>
        </p:nvSpPr>
        <p:spPr>
          <a:xfrm>
            <a:off x="299776" y="3274873"/>
            <a:ext cx="2642716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Test new things, people, places..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8DBC-3E53-DC47-89EB-6C80A53E2915}"/>
              </a:ext>
            </a:extLst>
          </p:cNvPr>
          <p:cNvSpPr/>
          <p:nvPr/>
        </p:nvSpPr>
        <p:spPr>
          <a:xfrm>
            <a:off x="360066" y="2264334"/>
            <a:ext cx="2642716" cy="499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Solitude, re-</a:t>
            </a:r>
            <a:r>
              <a:rPr lang="en-US" sz="1500" dirty="0" err="1"/>
              <a:t>centring</a:t>
            </a:r>
            <a:endParaRPr lang="en-US" sz="15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81C3B4-AF67-D24F-86B0-1A0815BFCA5C}"/>
              </a:ext>
            </a:extLst>
          </p:cNvPr>
          <p:cNvCxnSpPr>
            <a:stCxn id="7" idx="3"/>
          </p:cNvCxnSpPr>
          <p:nvPr/>
        </p:nvCxnSpPr>
        <p:spPr>
          <a:xfrm>
            <a:off x="8355205" y="1739752"/>
            <a:ext cx="2426676" cy="2875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D20E4E-3374-D144-B519-052C2B16AA0B}"/>
              </a:ext>
            </a:extLst>
          </p:cNvPr>
          <p:cNvSpPr txBox="1"/>
          <p:nvPr/>
        </p:nvSpPr>
        <p:spPr>
          <a:xfrm>
            <a:off x="8507605" y="1424684"/>
            <a:ext cx="1457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Take care of yourself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59244A-12FD-834D-B7C4-1FE2E66D5D99}"/>
              </a:ext>
            </a:extLst>
          </p:cNvPr>
          <p:cNvSpPr txBox="1"/>
          <p:nvPr/>
        </p:nvSpPr>
        <p:spPr>
          <a:xfrm>
            <a:off x="8507605" y="1758105"/>
            <a:ext cx="1231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Time for yourself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5674FE-085C-C144-A0AC-F0C94DEDD750}"/>
              </a:ext>
            </a:extLst>
          </p:cNvPr>
          <p:cNvCxnSpPr>
            <a:cxnSpLocks/>
          </p:cNvCxnSpPr>
          <p:nvPr/>
        </p:nvCxnSpPr>
        <p:spPr>
          <a:xfrm>
            <a:off x="9857433" y="2643642"/>
            <a:ext cx="1768510" cy="92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9CB4801-6D68-2F42-AA48-4F2BB43FEE13}"/>
              </a:ext>
            </a:extLst>
          </p:cNvPr>
          <p:cNvSpPr txBox="1"/>
          <p:nvPr/>
        </p:nvSpPr>
        <p:spPr>
          <a:xfrm>
            <a:off x="10009833" y="2331443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Sport…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9ADCCC-01D4-9943-9BD2-34F2C60129F6}"/>
              </a:ext>
            </a:extLst>
          </p:cNvPr>
          <p:cNvSpPr txBox="1"/>
          <p:nvPr/>
        </p:nvSpPr>
        <p:spPr>
          <a:xfrm>
            <a:off x="10009833" y="2664864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Gardening…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E2D1D5-8229-3544-9AF9-63A9A98FB756}"/>
              </a:ext>
            </a:extLst>
          </p:cNvPr>
          <p:cNvCxnSpPr>
            <a:cxnSpLocks/>
          </p:cNvCxnSpPr>
          <p:nvPr/>
        </p:nvCxnSpPr>
        <p:spPr>
          <a:xfrm>
            <a:off x="10009833" y="3770113"/>
            <a:ext cx="1768510" cy="92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1883E7F-82AC-B746-8718-61168CE1A716}"/>
              </a:ext>
            </a:extLst>
          </p:cNvPr>
          <p:cNvSpPr txBox="1"/>
          <p:nvPr/>
        </p:nvSpPr>
        <p:spPr>
          <a:xfrm>
            <a:off x="10162233" y="3457914"/>
            <a:ext cx="1863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Call on a HR professional…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82BAA5-F273-7448-8C1D-473D5F8E28A6}"/>
              </a:ext>
            </a:extLst>
          </p:cNvPr>
          <p:cNvSpPr txBox="1"/>
          <p:nvPr/>
        </p:nvSpPr>
        <p:spPr>
          <a:xfrm>
            <a:off x="10162233" y="3791335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Therapeutic support…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F1B550-7698-0D43-9176-3DC7837722B5}"/>
              </a:ext>
            </a:extLst>
          </p:cNvPr>
          <p:cNvCxnSpPr>
            <a:cxnSpLocks/>
          </p:cNvCxnSpPr>
          <p:nvPr/>
        </p:nvCxnSpPr>
        <p:spPr>
          <a:xfrm>
            <a:off x="10012345" y="4143253"/>
            <a:ext cx="1768510" cy="92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3BD2C4-084A-664F-B78E-5E68C6F5B0F8}"/>
              </a:ext>
            </a:extLst>
          </p:cNvPr>
          <p:cNvSpPr txBox="1"/>
          <p:nvPr/>
        </p:nvSpPr>
        <p:spPr>
          <a:xfrm>
            <a:off x="10164745" y="4164475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Other support…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82BB6CFB-C9D6-0B42-ADE5-FCB868536F72}"/>
              </a:ext>
            </a:extLst>
          </p:cNvPr>
          <p:cNvCxnSpPr/>
          <p:nvPr/>
        </p:nvCxnSpPr>
        <p:spPr>
          <a:xfrm rot="16200000" flipV="1">
            <a:off x="3353794" y="2318813"/>
            <a:ext cx="768386" cy="200967"/>
          </a:xfrm>
          <a:prstGeom prst="curvedConnector3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D15448CB-F396-074F-B1D8-1E7E927D8785}"/>
              </a:ext>
            </a:extLst>
          </p:cNvPr>
          <p:cNvCxnSpPr/>
          <p:nvPr/>
        </p:nvCxnSpPr>
        <p:spPr>
          <a:xfrm rot="5400000" flipH="1" flipV="1">
            <a:off x="5231704" y="2716645"/>
            <a:ext cx="127554" cy="12700"/>
          </a:xfrm>
          <a:prstGeom prst="curvedConnector3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33690CF2-7E76-564D-A9BC-0BAD3DC631B1}"/>
              </a:ext>
            </a:extLst>
          </p:cNvPr>
          <p:cNvCxnSpPr>
            <a:endCxn id="7" idx="2"/>
          </p:cNvCxnSpPr>
          <p:nvPr/>
        </p:nvCxnSpPr>
        <p:spPr>
          <a:xfrm rot="5400000" flipH="1" flipV="1">
            <a:off x="6872809" y="2145690"/>
            <a:ext cx="768388" cy="456365"/>
          </a:xfrm>
          <a:prstGeom prst="curvedConnector3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3DBBEBAB-6A44-3345-B9F8-B0F041DAE233}"/>
              </a:ext>
            </a:extLst>
          </p:cNvPr>
          <p:cNvCxnSpPr>
            <a:stCxn id="4" idx="3"/>
          </p:cNvCxnSpPr>
          <p:nvPr/>
        </p:nvCxnSpPr>
        <p:spPr>
          <a:xfrm flipV="1">
            <a:off x="8159262" y="2902795"/>
            <a:ext cx="195943" cy="473451"/>
          </a:xfrm>
          <a:prstGeom prst="curvedConnector2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8569D79F-813F-5A46-9F34-634A1900F476}"/>
              </a:ext>
            </a:extLst>
          </p:cNvPr>
          <p:cNvCxnSpPr>
            <a:endCxn id="9" idx="1"/>
          </p:cNvCxnSpPr>
          <p:nvPr/>
        </p:nvCxnSpPr>
        <p:spPr>
          <a:xfrm>
            <a:off x="8159262" y="3671182"/>
            <a:ext cx="348343" cy="277820"/>
          </a:xfrm>
          <a:prstGeom prst="curvedConnector3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83C980B6-1C19-3F4B-9919-CCD705B02CED}"/>
              </a:ext>
            </a:extLst>
          </p:cNvPr>
          <p:cNvCxnSpPr>
            <a:endCxn id="10" idx="1"/>
          </p:cNvCxnSpPr>
          <p:nvPr/>
        </p:nvCxnSpPr>
        <p:spPr>
          <a:xfrm rot="16200000" flipH="1">
            <a:off x="6830941" y="4163599"/>
            <a:ext cx="695536" cy="299778"/>
          </a:xfrm>
          <a:prstGeom prst="curvedConnector2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A5A48E3B-5EB8-2F45-92D2-7E7991AE5384}"/>
              </a:ext>
            </a:extLst>
          </p:cNvPr>
          <p:cNvCxnSpPr/>
          <p:nvPr/>
        </p:nvCxnSpPr>
        <p:spPr>
          <a:xfrm rot="5400000">
            <a:off x="5937881" y="4274566"/>
            <a:ext cx="751669" cy="133976"/>
          </a:xfrm>
          <a:prstGeom prst="curvedConnector3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C767120B-2618-CA4A-8561-7FADAFAD2D7D}"/>
              </a:ext>
            </a:extLst>
          </p:cNvPr>
          <p:cNvCxnSpPr/>
          <p:nvPr/>
        </p:nvCxnSpPr>
        <p:spPr>
          <a:xfrm rot="5400000">
            <a:off x="5137050" y="3975134"/>
            <a:ext cx="149393" cy="97129"/>
          </a:xfrm>
          <a:prstGeom prst="curvedConnector3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DB6C6DAB-0329-2742-8129-64761EA0C2E6}"/>
              </a:ext>
            </a:extLst>
          </p:cNvPr>
          <p:cNvCxnSpPr/>
          <p:nvPr/>
        </p:nvCxnSpPr>
        <p:spPr>
          <a:xfrm rot="10800000" flipV="1">
            <a:off x="2182168" y="3949002"/>
            <a:ext cx="910213" cy="492472"/>
          </a:xfrm>
          <a:prstGeom prst="curvedConnector3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2879048C-5C94-C345-A074-CC44B9773AAA}"/>
              </a:ext>
            </a:extLst>
          </p:cNvPr>
          <p:cNvCxnSpPr>
            <a:stCxn id="4" idx="1"/>
          </p:cNvCxnSpPr>
          <p:nvPr/>
        </p:nvCxnSpPr>
        <p:spPr>
          <a:xfrm rot="10800000">
            <a:off x="2939980" y="3274874"/>
            <a:ext cx="154912" cy="101373"/>
          </a:xfrm>
          <a:prstGeom prst="curvedConnector3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1CFB65D6-86C2-AD42-955D-0236B40DE592}"/>
              </a:ext>
            </a:extLst>
          </p:cNvPr>
          <p:cNvCxnSpPr>
            <a:endCxn id="15" idx="3"/>
          </p:cNvCxnSpPr>
          <p:nvPr/>
        </p:nvCxnSpPr>
        <p:spPr>
          <a:xfrm rot="10800000">
            <a:off x="3002783" y="2514262"/>
            <a:ext cx="299777" cy="281521"/>
          </a:xfrm>
          <a:prstGeom prst="curvedConnector3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19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77364B-A5A1-4822-B0AB-DBBBB413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186" y="2633316"/>
            <a:ext cx="8714591" cy="16202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43A00-3C00-A44D-97BA-EC2C9A7E1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303" y="1410512"/>
            <a:ext cx="5789393" cy="384540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289754" y="615705"/>
            <a:ext cx="9805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solidFill>
                  <a:srgbClr val="003399"/>
                </a:solidFill>
                <a:ea typeface="+mj-ea"/>
                <a:cs typeface="+mj-cs"/>
              </a:rPr>
              <a:t>Thank you for listening and participating!</a:t>
            </a:r>
          </a:p>
        </p:txBody>
      </p:sp>
    </p:spTree>
    <p:extLst>
      <p:ext uri="{BB962C8B-B14F-4D97-AF65-F5344CB8AC3E}">
        <p14:creationId xmlns:p14="http://schemas.microsoft.com/office/powerpoint/2010/main" val="379827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ance Channel England">
      <a:dk1>
        <a:sysClr val="windowText" lastClr="000000"/>
      </a:dk1>
      <a:lt1>
        <a:sysClr val="window" lastClr="FFFFFF"/>
      </a:lt1>
      <a:dk2>
        <a:srgbClr val="003399"/>
      </a:dk2>
      <a:lt2>
        <a:srgbClr val="9FAEE5"/>
      </a:lt2>
      <a:accent1>
        <a:srgbClr val="FFFF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582</Words>
  <Application>Microsoft Macintosh PowerPoint</Application>
  <PresentationFormat>Widescreen</PresentationFormat>
  <Paragraphs>83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Skills to be acquired</vt:lpstr>
      <vt:lpstr>  Definition of self-confidence  </vt:lpstr>
      <vt:lpstr> Have self-confidence…</vt:lpstr>
      <vt:lpstr>Some additional elements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Petraityte, Aiste</dc:creator>
  <cp:lastModifiedBy>Tony Wheeler</cp:lastModifiedBy>
  <cp:revision>200</cp:revision>
  <cp:lastPrinted>2019-10-02T07:33:33Z</cp:lastPrinted>
  <dcterms:created xsi:type="dcterms:W3CDTF">2016-04-11T07:06:32Z</dcterms:created>
  <dcterms:modified xsi:type="dcterms:W3CDTF">2021-12-17T12:09:25Z</dcterms:modified>
</cp:coreProperties>
</file>